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77" r:id="rId5"/>
    <p:sldId id="260" r:id="rId6"/>
    <p:sldId id="278" r:id="rId7"/>
    <p:sldId id="279" r:id="rId8"/>
    <p:sldId id="280" r:id="rId9"/>
    <p:sldId id="281" r:id="rId10"/>
    <p:sldId id="283" r:id="rId11"/>
    <p:sldId id="28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04927-29DC-47A3-8DD9-08A686920834}" v="1" dt="2022-04-20T13:06:08.639"/>
    <p1510:client id="{5ABE6BB8-C3F5-4A8A-ABEA-179FA3E62AC8}" v="526" dt="2022-04-20T01:59:38.170"/>
    <p1510:client id="{819C6D26-5389-42C4-9E8B-22F0E05ACA3B}" v="31" dt="2022-04-20T00:51:57.270"/>
    <p1510:client id="{ACA2538F-0D6E-1546-A502-69F62E69CC28}" v="1255" dt="2022-04-20T01:56:39.503"/>
    <p1510:client id="{D0F0BCBF-1156-482C-B473-A0A79FA85F57}" v="6" dt="2022-04-19T19:17:26.274"/>
    <p1510:client id="{EA40824F-E7B4-4C39-BAB3-F320D8A0B510}" v="59" dt="2022-04-20T01:51:17.934"/>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648"/>
  </p:normalViewPr>
  <p:slideViewPr>
    <p:cSldViewPr snapToGrid="0">
      <p:cViewPr varScale="1">
        <p:scale>
          <a:sx n="117" d="100"/>
          <a:sy n="117" d="100"/>
        </p:scale>
        <p:origin x="264"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FF5F10-0F2E-1F45-A1A0-4DC2038CA9F4}" type="doc">
      <dgm:prSet loTypeId="urn:microsoft.com/office/officeart/2005/8/layout/vList3" loCatId="list" qsTypeId="urn:microsoft.com/office/officeart/2005/8/quickstyle/simple1" qsCatId="simple" csTypeId="urn:microsoft.com/office/officeart/2005/8/colors/accent2_2" csCatId="accent2" phldr="1"/>
      <dgm:spPr/>
      <dgm:t>
        <a:bodyPr/>
        <a:lstStyle/>
        <a:p>
          <a:endParaRPr lang="en-US"/>
        </a:p>
      </dgm:t>
    </dgm:pt>
    <dgm:pt modelId="{F7A483D2-F193-3445-AE95-702EA917070C}">
      <dgm:prSet/>
      <dgm:spPr/>
      <dgm:t>
        <a:bodyPr/>
        <a:lstStyle/>
        <a:p>
          <a:r>
            <a:rPr lang="en-US" baseline="0"/>
            <a:t>Insufficient Model Error</a:t>
          </a:r>
          <a:endParaRPr lang="en-US"/>
        </a:p>
      </dgm:t>
    </dgm:pt>
    <dgm:pt modelId="{49B5D559-4BB8-EB41-8265-743F63F80C1D}" type="parTrans" cxnId="{7775C072-12ED-E342-B545-6C770D2105FA}">
      <dgm:prSet/>
      <dgm:spPr/>
      <dgm:t>
        <a:bodyPr/>
        <a:lstStyle/>
        <a:p>
          <a:endParaRPr lang="en-US"/>
        </a:p>
      </dgm:t>
    </dgm:pt>
    <dgm:pt modelId="{1C060AD1-3361-6E4B-B6B1-87FFF78F0134}" type="sibTrans" cxnId="{7775C072-12ED-E342-B545-6C770D2105FA}">
      <dgm:prSet/>
      <dgm:spPr/>
      <dgm:t>
        <a:bodyPr/>
        <a:lstStyle/>
        <a:p>
          <a:endParaRPr lang="en-US"/>
        </a:p>
      </dgm:t>
    </dgm:pt>
    <dgm:pt modelId="{3B3123F6-5C9A-6145-98FD-1BFC3A55F57C}">
      <dgm:prSet/>
      <dgm:spPr/>
      <dgm:t>
        <a:bodyPr/>
        <a:lstStyle/>
        <a:p>
          <a:r>
            <a:rPr lang="en-US"/>
            <a:t>Model</a:t>
          </a:r>
          <a:r>
            <a:rPr lang="en-US" baseline="0"/>
            <a:t> Recommendation</a:t>
          </a:r>
          <a:endParaRPr lang="en-US"/>
        </a:p>
      </dgm:t>
    </dgm:pt>
    <dgm:pt modelId="{BD7522DC-8929-C149-87F3-BC8872ED112E}" type="parTrans" cxnId="{56E9028E-8C04-214E-B682-B74AFF050591}">
      <dgm:prSet/>
      <dgm:spPr/>
      <dgm:t>
        <a:bodyPr/>
        <a:lstStyle/>
        <a:p>
          <a:endParaRPr lang="en-US"/>
        </a:p>
      </dgm:t>
    </dgm:pt>
    <dgm:pt modelId="{69181786-0ECD-8B41-8C1A-0E1F9DB2E2B0}" type="sibTrans" cxnId="{56E9028E-8C04-214E-B682-B74AFF050591}">
      <dgm:prSet/>
      <dgm:spPr/>
      <dgm:t>
        <a:bodyPr/>
        <a:lstStyle/>
        <a:p>
          <a:endParaRPr lang="en-US"/>
        </a:p>
      </dgm:t>
    </dgm:pt>
    <dgm:pt modelId="{6AEE01CF-B472-D849-AE46-1684A34CCBEF}">
      <dgm:prSet/>
      <dgm:spPr/>
      <dgm:t>
        <a:bodyPr/>
        <a:lstStyle/>
        <a:p>
          <a:r>
            <a:rPr lang="en-US" baseline="0"/>
            <a:t>Data errors</a:t>
          </a:r>
          <a:endParaRPr lang="en-US"/>
        </a:p>
      </dgm:t>
    </dgm:pt>
    <dgm:pt modelId="{1E24E8EF-CBA1-D94D-93DF-E8C221945F48}" type="parTrans" cxnId="{913F5D87-BEC0-CE45-8E3E-A9769A514D97}">
      <dgm:prSet/>
      <dgm:spPr/>
      <dgm:t>
        <a:bodyPr/>
        <a:lstStyle/>
        <a:p>
          <a:endParaRPr lang="en-US"/>
        </a:p>
      </dgm:t>
    </dgm:pt>
    <dgm:pt modelId="{9E70E198-6399-BB49-9D23-DD18261B8F88}" type="sibTrans" cxnId="{913F5D87-BEC0-CE45-8E3E-A9769A514D97}">
      <dgm:prSet/>
      <dgm:spPr/>
      <dgm:t>
        <a:bodyPr/>
        <a:lstStyle/>
        <a:p>
          <a:endParaRPr lang="en-US"/>
        </a:p>
      </dgm:t>
    </dgm:pt>
    <dgm:pt modelId="{8ED72ADE-5142-514E-A37F-6A2D3CC06FC0}" type="pres">
      <dgm:prSet presAssocID="{AFFF5F10-0F2E-1F45-A1A0-4DC2038CA9F4}" presName="linearFlow" presStyleCnt="0">
        <dgm:presLayoutVars>
          <dgm:dir/>
          <dgm:resizeHandles val="exact"/>
        </dgm:presLayoutVars>
      </dgm:prSet>
      <dgm:spPr/>
    </dgm:pt>
    <dgm:pt modelId="{D14094A4-B9DE-A54F-BEBA-380575E54F88}" type="pres">
      <dgm:prSet presAssocID="{6AEE01CF-B472-D849-AE46-1684A34CCBEF}" presName="composite" presStyleCnt="0"/>
      <dgm:spPr/>
    </dgm:pt>
    <dgm:pt modelId="{1B53FB9F-9C26-4D44-A5D3-97482298FAA8}" type="pres">
      <dgm:prSet presAssocID="{6AEE01CF-B472-D849-AE46-1684A34CCBEF}"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A56B7C09-E6D4-F14C-8865-AF1F581A0B3F}" type="pres">
      <dgm:prSet presAssocID="{6AEE01CF-B472-D849-AE46-1684A34CCBEF}" presName="txShp" presStyleLbl="node1" presStyleIdx="0" presStyleCnt="3">
        <dgm:presLayoutVars>
          <dgm:bulletEnabled val="1"/>
        </dgm:presLayoutVars>
      </dgm:prSet>
      <dgm:spPr/>
    </dgm:pt>
    <dgm:pt modelId="{9557BDE9-700C-424E-BFCE-26AD996155FB}" type="pres">
      <dgm:prSet presAssocID="{9E70E198-6399-BB49-9D23-DD18261B8F88}" presName="spacing" presStyleCnt="0"/>
      <dgm:spPr/>
    </dgm:pt>
    <dgm:pt modelId="{1246C43C-10B2-0B43-B6E1-788C49A34415}" type="pres">
      <dgm:prSet presAssocID="{F7A483D2-F193-3445-AE95-702EA917070C}" presName="composite" presStyleCnt="0"/>
      <dgm:spPr/>
    </dgm:pt>
    <dgm:pt modelId="{13C8A852-B3E6-BF47-8FFB-65EC210EE450}" type="pres">
      <dgm:prSet presAssocID="{F7A483D2-F193-3445-AE95-702EA917070C}"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264A8197-F2EB-504A-8864-0D533857AF81}" type="pres">
      <dgm:prSet presAssocID="{F7A483D2-F193-3445-AE95-702EA917070C}" presName="txShp" presStyleLbl="node1" presStyleIdx="1" presStyleCnt="3">
        <dgm:presLayoutVars>
          <dgm:bulletEnabled val="1"/>
        </dgm:presLayoutVars>
      </dgm:prSet>
      <dgm:spPr/>
    </dgm:pt>
    <dgm:pt modelId="{4F5C8260-F5B3-254D-A7F3-53E0EF5942BF}" type="pres">
      <dgm:prSet presAssocID="{1C060AD1-3361-6E4B-B6B1-87FFF78F0134}" presName="spacing" presStyleCnt="0"/>
      <dgm:spPr/>
    </dgm:pt>
    <dgm:pt modelId="{80E2EFD1-ECD6-C94E-9822-538296BF072A}" type="pres">
      <dgm:prSet presAssocID="{3B3123F6-5C9A-6145-98FD-1BFC3A55F57C}" presName="composite" presStyleCnt="0"/>
      <dgm:spPr/>
    </dgm:pt>
    <dgm:pt modelId="{4A72E4DC-171A-0B48-81E0-7A2671B4F45B}" type="pres">
      <dgm:prSet presAssocID="{3B3123F6-5C9A-6145-98FD-1BFC3A55F57C}"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B1264D22-2F54-9F4E-BA71-11B37D7A5D82}" type="pres">
      <dgm:prSet presAssocID="{3B3123F6-5C9A-6145-98FD-1BFC3A55F57C}" presName="txShp" presStyleLbl="node1" presStyleIdx="2" presStyleCnt="3">
        <dgm:presLayoutVars>
          <dgm:bulletEnabled val="1"/>
        </dgm:presLayoutVars>
      </dgm:prSet>
      <dgm:spPr/>
    </dgm:pt>
  </dgm:ptLst>
  <dgm:cxnLst>
    <dgm:cxn modelId="{6FF02621-C796-0042-8F91-A1E9BA6ED252}" type="presOf" srcId="{F7A483D2-F193-3445-AE95-702EA917070C}" destId="{264A8197-F2EB-504A-8864-0D533857AF81}" srcOrd="0" destOrd="0" presId="urn:microsoft.com/office/officeart/2005/8/layout/vList3"/>
    <dgm:cxn modelId="{2056E03C-CA1C-7740-81C5-5026DAECD67D}" type="presOf" srcId="{3B3123F6-5C9A-6145-98FD-1BFC3A55F57C}" destId="{B1264D22-2F54-9F4E-BA71-11B37D7A5D82}" srcOrd="0" destOrd="0" presId="urn:microsoft.com/office/officeart/2005/8/layout/vList3"/>
    <dgm:cxn modelId="{7775C072-12ED-E342-B545-6C770D2105FA}" srcId="{AFFF5F10-0F2E-1F45-A1A0-4DC2038CA9F4}" destId="{F7A483D2-F193-3445-AE95-702EA917070C}" srcOrd="1" destOrd="0" parTransId="{49B5D559-4BB8-EB41-8265-743F63F80C1D}" sibTransId="{1C060AD1-3361-6E4B-B6B1-87FFF78F0134}"/>
    <dgm:cxn modelId="{913F5D87-BEC0-CE45-8E3E-A9769A514D97}" srcId="{AFFF5F10-0F2E-1F45-A1A0-4DC2038CA9F4}" destId="{6AEE01CF-B472-D849-AE46-1684A34CCBEF}" srcOrd="0" destOrd="0" parTransId="{1E24E8EF-CBA1-D94D-93DF-E8C221945F48}" sibTransId="{9E70E198-6399-BB49-9D23-DD18261B8F88}"/>
    <dgm:cxn modelId="{56E9028E-8C04-214E-B682-B74AFF050591}" srcId="{AFFF5F10-0F2E-1F45-A1A0-4DC2038CA9F4}" destId="{3B3123F6-5C9A-6145-98FD-1BFC3A55F57C}" srcOrd="2" destOrd="0" parTransId="{BD7522DC-8929-C149-87F3-BC8872ED112E}" sibTransId="{69181786-0ECD-8B41-8C1A-0E1F9DB2E2B0}"/>
    <dgm:cxn modelId="{2EF6C9C2-8EEE-D34D-B80B-82624BAA8E3F}" type="presOf" srcId="{AFFF5F10-0F2E-1F45-A1A0-4DC2038CA9F4}" destId="{8ED72ADE-5142-514E-A37F-6A2D3CC06FC0}" srcOrd="0" destOrd="0" presId="urn:microsoft.com/office/officeart/2005/8/layout/vList3"/>
    <dgm:cxn modelId="{60B62EE3-7ECA-C74E-A47B-27468C45BF0C}" type="presOf" srcId="{6AEE01CF-B472-D849-AE46-1684A34CCBEF}" destId="{A56B7C09-E6D4-F14C-8865-AF1F581A0B3F}" srcOrd="0" destOrd="0" presId="urn:microsoft.com/office/officeart/2005/8/layout/vList3"/>
    <dgm:cxn modelId="{D2834E8C-069F-374F-A298-51CB75DF155B}" type="presParOf" srcId="{8ED72ADE-5142-514E-A37F-6A2D3CC06FC0}" destId="{D14094A4-B9DE-A54F-BEBA-380575E54F88}" srcOrd="0" destOrd="0" presId="urn:microsoft.com/office/officeart/2005/8/layout/vList3"/>
    <dgm:cxn modelId="{338ED21C-7E69-AA4C-9672-3D30410A2954}" type="presParOf" srcId="{D14094A4-B9DE-A54F-BEBA-380575E54F88}" destId="{1B53FB9F-9C26-4D44-A5D3-97482298FAA8}" srcOrd="0" destOrd="0" presId="urn:microsoft.com/office/officeart/2005/8/layout/vList3"/>
    <dgm:cxn modelId="{81D2F492-FCCC-4444-B697-E66644E90656}" type="presParOf" srcId="{D14094A4-B9DE-A54F-BEBA-380575E54F88}" destId="{A56B7C09-E6D4-F14C-8865-AF1F581A0B3F}" srcOrd="1" destOrd="0" presId="urn:microsoft.com/office/officeart/2005/8/layout/vList3"/>
    <dgm:cxn modelId="{E839A1A1-53B7-6F44-84A9-EBFC76CB302E}" type="presParOf" srcId="{8ED72ADE-5142-514E-A37F-6A2D3CC06FC0}" destId="{9557BDE9-700C-424E-BFCE-26AD996155FB}" srcOrd="1" destOrd="0" presId="urn:microsoft.com/office/officeart/2005/8/layout/vList3"/>
    <dgm:cxn modelId="{CE3DD866-AC90-6F41-B220-33194E3C9F6F}" type="presParOf" srcId="{8ED72ADE-5142-514E-A37F-6A2D3CC06FC0}" destId="{1246C43C-10B2-0B43-B6E1-788C49A34415}" srcOrd="2" destOrd="0" presId="urn:microsoft.com/office/officeart/2005/8/layout/vList3"/>
    <dgm:cxn modelId="{0A6A99B6-5DA4-E942-A575-163698A28144}" type="presParOf" srcId="{1246C43C-10B2-0B43-B6E1-788C49A34415}" destId="{13C8A852-B3E6-BF47-8FFB-65EC210EE450}" srcOrd="0" destOrd="0" presId="urn:microsoft.com/office/officeart/2005/8/layout/vList3"/>
    <dgm:cxn modelId="{0714B5FF-2687-1645-9AAB-9D4BE43EC674}" type="presParOf" srcId="{1246C43C-10B2-0B43-B6E1-788C49A34415}" destId="{264A8197-F2EB-504A-8864-0D533857AF81}" srcOrd="1" destOrd="0" presId="urn:microsoft.com/office/officeart/2005/8/layout/vList3"/>
    <dgm:cxn modelId="{5BA006FC-F5CD-C741-9D29-E4FD9F189DD8}" type="presParOf" srcId="{8ED72ADE-5142-514E-A37F-6A2D3CC06FC0}" destId="{4F5C8260-F5B3-254D-A7F3-53E0EF5942BF}" srcOrd="3" destOrd="0" presId="urn:microsoft.com/office/officeart/2005/8/layout/vList3"/>
    <dgm:cxn modelId="{0A0D6558-D3E7-FA48-90F8-C63D9D9B0812}" type="presParOf" srcId="{8ED72ADE-5142-514E-A37F-6A2D3CC06FC0}" destId="{80E2EFD1-ECD6-C94E-9822-538296BF072A}" srcOrd="4" destOrd="0" presId="urn:microsoft.com/office/officeart/2005/8/layout/vList3"/>
    <dgm:cxn modelId="{13E059B4-A943-8743-8D88-7D6833AD53C0}" type="presParOf" srcId="{80E2EFD1-ECD6-C94E-9822-538296BF072A}" destId="{4A72E4DC-171A-0B48-81E0-7A2671B4F45B}" srcOrd="0" destOrd="0" presId="urn:microsoft.com/office/officeart/2005/8/layout/vList3"/>
    <dgm:cxn modelId="{1672D497-BF4C-DA4F-8B81-FB0823AB1DFD}" type="presParOf" srcId="{80E2EFD1-ECD6-C94E-9822-538296BF072A}" destId="{B1264D22-2F54-9F4E-BA71-11B37D7A5D8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B7C09-E6D4-F14C-8865-AF1F581A0B3F}">
      <dsp:nvSpPr>
        <dsp:cNvPr id="0" name=""/>
        <dsp:cNvSpPr/>
      </dsp:nvSpPr>
      <dsp:spPr>
        <a:xfrm rot="10800000">
          <a:off x="1794999" y="335"/>
          <a:ext cx="6149105" cy="984659"/>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4208" tIns="144780" rIns="270256" bIns="144780" numCol="1" spcCol="1270" anchor="ctr" anchorCtr="0">
          <a:noAutofit/>
        </a:bodyPr>
        <a:lstStyle/>
        <a:p>
          <a:pPr marL="0" lvl="0" indent="0" algn="ctr" defTabSz="1689100">
            <a:lnSpc>
              <a:spcPct val="90000"/>
            </a:lnSpc>
            <a:spcBef>
              <a:spcPct val="0"/>
            </a:spcBef>
            <a:spcAft>
              <a:spcPct val="35000"/>
            </a:spcAft>
            <a:buNone/>
          </a:pPr>
          <a:r>
            <a:rPr lang="en-US" sz="3800" kern="1200" baseline="0"/>
            <a:t>Data errors</a:t>
          </a:r>
          <a:endParaRPr lang="en-US" sz="3800" kern="1200"/>
        </a:p>
      </dsp:txBody>
      <dsp:txXfrm rot="10800000">
        <a:off x="2041164" y="335"/>
        <a:ext cx="5902940" cy="984659"/>
      </dsp:txXfrm>
    </dsp:sp>
    <dsp:sp modelId="{1B53FB9F-9C26-4D44-A5D3-97482298FAA8}">
      <dsp:nvSpPr>
        <dsp:cNvPr id="0" name=""/>
        <dsp:cNvSpPr/>
      </dsp:nvSpPr>
      <dsp:spPr>
        <a:xfrm>
          <a:off x="1302669" y="335"/>
          <a:ext cx="984659" cy="98465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4A8197-F2EB-504A-8864-0D533857AF81}">
      <dsp:nvSpPr>
        <dsp:cNvPr id="0" name=""/>
        <dsp:cNvSpPr/>
      </dsp:nvSpPr>
      <dsp:spPr>
        <a:xfrm rot="10800000">
          <a:off x="1794999" y="1264164"/>
          <a:ext cx="6149105" cy="984659"/>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4208" tIns="144780" rIns="270256" bIns="144780" numCol="1" spcCol="1270" anchor="ctr" anchorCtr="0">
          <a:noAutofit/>
        </a:bodyPr>
        <a:lstStyle/>
        <a:p>
          <a:pPr marL="0" lvl="0" indent="0" algn="ctr" defTabSz="1689100">
            <a:lnSpc>
              <a:spcPct val="90000"/>
            </a:lnSpc>
            <a:spcBef>
              <a:spcPct val="0"/>
            </a:spcBef>
            <a:spcAft>
              <a:spcPct val="35000"/>
            </a:spcAft>
            <a:buNone/>
          </a:pPr>
          <a:r>
            <a:rPr lang="en-US" sz="3800" kern="1200" baseline="0"/>
            <a:t>Insufficient Model Error</a:t>
          </a:r>
          <a:endParaRPr lang="en-US" sz="3800" kern="1200"/>
        </a:p>
      </dsp:txBody>
      <dsp:txXfrm rot="10800000">
        <a:off x="2041164" y="1264164"/>
        <a:ext cx="5902940" cy="984659"/>
      </dsp:txXfrm>
    </dsp:sp>
    <dsp:sp modelId="{13C8A852-B3E6-BF47-8FFB-65EC210EE450}">
      <dsp:nvSpPr>
        <dsp:cNvPr id="0" name=""/>
        <dsp:cNvSpPr/>
      </dsp:nvSpPr>
      <dsp:spPr>
        <a:xfrm>
          <a:off x="1302669" y="1264164"/>
          <a:ext cx="984659" cy="98465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264D22-2F54-9F4E-BA71-11B37D7A5D82}">
      <dsp:nvSpPr>
        <dsp:cNvPr id="0" name=""/>
        <dsp:cNvSpPr/>
      </dsp:nvSpPr>
      <dsp:spPr>
        <a:xfrm rot="10800000">
          <a:off x="1794999" y="2527993"/>
          <a:ext cx="6149105" cy="984659"/>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4208" tIns="144780" rIns="270256" bIns="144780" numCol="1" spcCol="1270" anchor="ctr" anchorCtr="0">
          <a:noAutofit/>
        </a:bodyPr>
        <a:lstStyle/>
        <a:p>
          <a:pPr marL="0" lvl="0" indent="0" algn="ctr" defTabSz="1689100">
            <a:lnSpc>
              <a:spcPct val="90000"/>
            </a:lnSpc>
            <a:spcBef>
              <a:spcPct val="0"/>
            </a:spcBef>
            <a:spcAft>
              <a:spcPct val="35000"/>
            </a:spcAft>
            <a:buNone/>
          </a:pPr>
          <a:r>
            <a:rPr lang="en-US" sz="3800" kern="1200"/>
            <a:t>Model</a:t>
          </a:r>
          <a:r>
            <a:rPr lang="en-US" sz="3800" kern="1200" baseline="0"/>
            <a:t> Recommendation</a:t>
          </a:r>
          <a:endParaRPr lang="en-US" sz="3800" kern="1200"/>
        </a:p>
      </dsp:txBody>
      <dsp:txXfrm rot="10800000">
        <a:off x="2041164" y="2527993"/>
        <a:ext cx="5902940" cy="984659"/>
      </dsp:txXfrm>
    </dsp:sp>
    <dsp:sp modelId="{4A72E4DC-171A-0B48-81E0-7A2671B4F45B}">
      <dsp:nvSpPr>
        <dsp:cNvPr id="0" name=""/>
        <dsp:cNvSpPr/>
      </dsp:nvSpPr>
      <dsp:spPr>
        <a:xfrm>
          <a:off x="1302669" y="2527993"/>
          <a:ext cx="984659" cy="98465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6/15/22</a:t>
            </a:fld>
            <a:endParaRPr lang="en-US"/>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6/15/22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i="0">
                <a:solidFill>
                  <a:srgbClr val="252423"/>
                </a:solidFill>
                <a:effectLst/>
                <a:latin typeface="Segoe UI" panose="020B0502040204020203" pitchFamily="34" charset="0"/>
              </a:rPr>
            </a:br>
            <a:r>
              <a:rPr lang="en-US" b="0" i="0">
                <a:solidFill>
                  <a:srgbClr val="252423"/>
                </a:solidFill>
                <a:effectLst/>
                <a:latin typeface="Segoe UI" panose="020B0502040204020203" pitchFamily="34" charset="0"/>
              </a:rPr>
              <a:t>﻿At $760,082.10, BENTONVILLE had the highest Average of </a:t>
            </a:r>
            <a:r>
              <a:rPr lang="en-US" b="0" i="0" err="1">
                <a:solidFill>
                  <a:srgbClr val="252423"/>
                </a:solidFill>
                <a:effectLst/>
                <a:latin typeface="Segoe UI" panose="020B0502040204020203" pitchFamily="34" charset="0"/>
              </a:rPr>
              <a:t>sale_price</a:t>
            </a:r>
            <a:r>
              <a:rPr lang="en-US" b="0" i="0">
                <a:solidFill>
                  <a:srgbClr val="252423"/>
                </a:solidFill>
                <a:effectLst/>
                <a:latin typeface="Segoe UI" panose="020B0502040204020203" pitchFamily="34" charset="0"/>
              </a:rPr>
              <a:t> and was 913.84% higher than SULPHUR SPRINGS, which had the lowest Average of </a:t>
            </a:r>
            <a:r>
              <a:rPr lang="en-US" b="0" i="0" err="1">
                <a:solidFill>
                  <a:srgbClr val="252423"/>
                </a:solidFill>
                <a:effectLst/>
                <a:latin typeface="Segoe UI" panose="020B0502040204020203" pitchFamily="34" charset="0"/>
              </a:rPr>
              <a:t>sale_price</a:t>
            </a:r>
            <a:r>
              <a:rPr lang="en-US" b="0" i="0">
                <a:solidFill>
                  <a:srgbClr val="252423"/>
                </a:solidFill>
                <a:effectLst/>
                <a:latin typeface="Segoe UI" panose="020B0502040204020203" pitchFamily="34" charset="0"/>
              </a:rPr>
              <a:t> at 74,970.49.﻿﻿ ﻿﻿ </a:t>
            </a:r>
          </a:p>
          <a:p>
            <a:endParaRPr lang="en-US" b="0" i="0">
              <a:solidFill>
                <a:srgbClr val="252423"/>
              </a:solidFill>
              <a:effectLst/>
              <a:latin typeface="Segoe UI" panose="020B0502040204020203" pitchFamily="34" charset="0"/>
            </a:endParaRPr>
          </a:p>
          <a:p>
            <a:r>
              <a:rPr lang="en-US" b="0" i="0">
                <a:solidFill>
                  <a:srgbClr val="252423"/>
                </a:solidFill>
                <a:effectLst/>
                <a:latin typeface="Segoe UI" panose="020B0502040204020203" pitchFamily="34" charset="0"/>
              </a:rPr>
              <a:t>﻿﻿Average of </a:t>
            </a:r>
            <a:r>
              <a:rPr lang="en-US" b="0" i="0" err="1">
                <a:solidFill>
                  <a:srgbClr val="252423"/>
                </a:solidFill>
                <a:effectLst/>
                <a:latin typeface="Segoe UI" panose="020B0502040204020203" pitchFamily="34" charset="0"/>
              </a:rPr>
              <a:t>sale_price</a:t>
            </a:r>
            <a:r>
              <a:rPr lang="en-US" b="0" i="0">
                <a:solidFill>
                  <a:srgbClr val="252423"/>
                </a:solidFill>
                <a:effectLst/>
                <a:latin typeface="Segoe UI" panose="020B0502040204020203" pitchFamily="34" charset="0"/>
              </a:rPr>
              <a:t> and total Median of </a:t>
            </a:r>
            <a:r>
              <a:rPr lang="en-US" b="0" i="0" err="1">
                <a:solidFill>
                  <a:srgbClr val="252423"/>
                </a:solidFill>
                <a:effectLst/>
                <a:latin typeface="Segoe UI" panose="020B0502040204020203" pitchFamily="34" charset="0"/>
              </a:rPr>
              <a:t>sale_price</a:t>
            </a:r>
            <a:r>
              <a:rPr lang="en-US" b="0" i="0">
                <a:solidFill>
                  <a:srgbClr val="252423"/>
                </a:solidFill>
                <a:effectLst/>
                <a:latin typeface="Segoe UI" panose="020B0502040204020203" pitchFamily="34" charset="0"/>
              </a:rPr>
              <a:t> are positively correlated with each other.﻿﻿ ﻿﻿ ﻿﻿Average of </a:t>
            </a:r>
            <a:r>
              <a:rPr lang="en-US" b="0" i="0" err="1">
                <a:solidFill>
                  <a:srgbClr val="252423"/>
                </a:solidFill>
                <a:effectLst/>
                <a:latin typeface="Segoe UI" panose="020B0502040204020203" pitchFamily="34" charset="0"/>
              </a:rPr>
              <a:t>sale_price</a:t>
            </a:r>
            <a:r>
              <a:rPr lang="en-US" b="0" i="0">
                <a:solidFill>
                  <a:srgbClr val="252423"/>
                </a:solidFill>
                <a:effectLst/>
                <a:latin typeface="Segoe UI" panose="020B0502040204020203" pitchFamily="34" charset="0"/>
              </a:rPr>
              <a:t> and Median of </a:t>
            </a:r>
            <a:r>
              <a:rPr lang="en-US" b="0" i="0" err="1">
                <a:solidFill>
                  <a:srgbClr val="252423"/>
                </a:solidFill>
                <a:effectLst/>
                <a:latin typeface="Segoe UI" panose="020B0502040204020203" pitchFamily="34" charset="0"/>
              </a:rPr>
              <a:t>sale_price</a:t>
            </a:r>
            <a:r>
              <a:rPr lang="en-US" b="0" i="0">
                <a:solidFill>
                  <a:srgbClr val="252423"/>
                </a:solidFill>
                <a:effectLst/>
                <a:latin typeface="Segoe UI" panose="020B0502040204020203" pitchFamily="34" charset="0"/>
              </a:rPr>
              <a:t> diverged the most when the city was BENTONVILLE, when Average of </a:t>
            </a:r>
            <a:r>
              <a:rPr lang="en-US" b="0" i="0" err="1">
                <a:solidFill>
                  <a:srgbClr val="252423"/>
                </a:solidFill>
                <a:effectLst/>
                <a:latin typeface="Segoe UI" panose="020B0502040204020203" pitchFamily="34" charset="0"/>
              </a:rPr>
              <a:t>sale_price</a:t>
            </a:r>
            <a:r>
              <a:rPr lang="en-US" b="0" i="0">
                <a:solidFill>
                  <a:srgbClr val="252423"/>
                </a:solidFill>
                <a:effectLst/>
                <a:latin typeface="Segoe UI" panose="020B0502040204020203" pitchFamily="34" charset="0"/>
              </a:rPr>
              <a:t> were $508,082.10 higher than Median of </a:t>
            </a:r>
            <a:r>
              <a:rPr lang="en-US" b="0" i="0" err="1">
                <a:solidFill>
                  <a:srgbClr val="252423"/>
                </a:solidFill>
                <a:effectLst/>
                <a:latin typeface="Segoe UI" panose="020B0502040204020203" pitchFamily="34" charset="0"/>
              </a:rPr>
              <a:t>sale_price</a:t>
            </a:r>
            <a:r>
              <a:rPr lang="en-US" b="0" i="0">
                <a:solidFill>
                  <a:srgbClr val="252423"/>
                </a:solidFill>
                <a:effectLst/>
                <a:latin typeface="Segoe UI" panose="020B0502040204020203" pitchFamily="34" charset="0"/>
              </a:rPr>
              <a:t>.﻿﻿ ﻿﻿</a:t>
            </a:r>
          </a:p>
          <a:p>
            <a:endParaRPr lang="en-US" b="0" i="0">
              <a:solidFill>
                <a:srgbClr val="252423"/>
              </a:solidFill>
              <a:effectLst/>
              <a:latin typeface="Segoe UI" panose="020B0502040204020203" pitchFamily="34" charset="0"/>
            </a:endParaRPr>
          </a:p>
          <a:p>
            <a:r>
              <a:rPr lang="en-US" b="0" i="0">
                <a:solidFill>
                  <a:srgbClr val="252423"/>
                </a:solidFill>
                <a:effectLst/>
                <a:latin typeface="Segoe UI" panose="020B0502040204020203" pitchFamily="34" charset="0"/>
              </a:rPr>
              <a:t>﻿﻿Across all 17 city, Average of </a:t>
            </a:r>
            <a:r>
              <a:rPr lang="en-US" b="0" i="0" err="1">
                <a:solidFill>
                  <a:srgbClr val="252423"/>
                </a:solidFill>
                <a:effectLst/>
                <a:latin typeface="Segoe UI" panose="020B0502040204020203" pitchFamily="34" charset="0"/>
              </a:rPr>
              <a:t>sale_price</a:t>
            </a:r>
            <a:r>
              <a:rPr lang="en-US" b="0" i="0">
                <a:solidFill>
                  <a:srgbClr val="252423"/>
                </a:solidFill>
                <a:effectLst/>
                <a:latin typeface="Segoe UI" panose="020B0502040204020203" pitchFamily="34" charset="0"/>
              </a:rPr>
              <a:t> ranged from $74,970.49 to $760,082.10 and Median of </a:t>
            </a:r>
            <a:r>
              <a:rPr lang="en-US" b="0" i="0" err="1">
                <a:solidFill>
                  <a:srgbClr val="252423"/>
                </a:solidFill>
                <a:effectLst/>
                <a:latin typeface="Segoe UI" panose="020B0502040204020203" pitchFamily="34" charset="0"/>
              </a:rPr>
              <a:t>sale_price</a:t>
            </a:r>
            <a:r>
              <a:rPr lang="en-US" b="0" i="0">
                <a:solidFill>
                  <a:srgbClr val="252423"/>
                </a:solidFill>
                <a:effectLst/>
                <a:latin typeface="Segoe UI" panose="020B0502040204020203" pitchFamily="34" charset="0"/>
              </a:rPr>
              <a:t> ranged from $49,000 to $624,000.﻿﻿</a:t>
            </a:r>
            <a:endParaRPr lang="en-US"/>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a:p>
        </p:txBody>
      </p:sp>
    </p:spTree>
    <p:extLst>
      <p:ext uri="{BB962C8B-B14F-4D97-AF65-F5344CB8AC3E}">
        <p14:creationId xmlns:p14="http://schemas.microsoft.com/office/powerpoint/2010/main" val="3579869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initial models we ran Decision Trees, KNN models and some Regression Models. The decision tree with 2 branches and a depth of 6 did give us the lowest Root Average Squared Error.  </a:t>
            </a:r>
          </a:p>
          <a:p>
            <a:endParaRPr lang="en-US">
              <a:cs typeface="Calibri"/>
            </a:endParaRPr>
          </a:p>
          <a:p>
            <a:r>
              <a:rPr lang="en-US"/>
              <a:t>RASE on SAS was 383119.5 and then scored a 460730.8 on Kaggle.</a:t>
            </a:r>
            <a:endParaRPr lang="en-US">
              <a:cs typeface="Calibri"/>
            </a:endParaRPr>
          </a:p>
          <a:p>
            <a:endParaRPr lang="en-US">
              <a:cs typeface="Calibri"/>
            </a:endParaRPr>
          </a:p>
          <a:p>
            <a:r>
              <a:rPr lang="en-US">
                <a:cs typeface="Calibri"/>
              </a:rPr>
              <a:t>Difference of about 77,000</a:t>
            </a:r>
          </a:p>
          <a:p>
            <a:endParaRPr lang="en-US"/>
          </a:p>
          <a:p>
            <a:r>
              <a:rPr lang="en-US"/>
              <a:t>This best model was then taken into advanced models…</a:t>
            </a:r>
            <a:endParaRPr lang="en-US">
              <a:cs typeface="Calibri"/>
            </a:endParaRPr>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a:p>
        </p:txBody>
      </p:sp>
    </p:spTree>
    <p:extLst>
      <p:ext uri="{BB962C8B-B14F-4D97-AF65-F5344CB8AC3E}">
        <p14:creationId xmlns:p14="http://schemas.microsoft.com/office/powerpoint/2010/main" val="331444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Alright this is one of our advanced models that helped lead up to our best model.</a:t>
            </a:r>
          </a:p>
          <a:p>
            <a:r>
              <a:rPr lang="en-US" dirty="0"/>
              <a:t>- (2 branches, depth 6) and default settings for the gradient boost</a:t>
            </a:r>
            <a:endParaRPr lang="en-US" dirty="0">
              <a:cs typeface="Calibri"/>
            </a:endParaRPr>
          </a:p>
          <a:p>
            <a:pPr marL="171450" indent="-171450">
              <a:buFontTx/>
              <a:buChar char="-"/>
            </a:pPr>
            <a:r>
              <a:rPr lang="en-US" dirty="0"/>
              <a:t>The </a:t>
            </a:r>
            <a:r>
              <a:rPr lang="en-US" dirty="0" err="1"/>
              <a:t>obyj</a:t>
            </a:r>
            <a:r>
              <a:rPr lang="en-US" dirty="0"/>
              <a:t> variables rejected in file node.</a:t>
            </a:r>
            <a:endParaRPr lang="en-US" dirty="0">
              <a:cs typeface="Calibri"/>
            </a:endParaRPr>
          </a:p>
          <a:p>
            <a:pPr marL="171450" indent="-171450">
              <a:buFontTx/>
              <a:buChar char="-"/>
            </a:pPr>
            <a:r>
              <a:rPr lang="en-US" dirty="0"/>
              <a:t>The model on average can mis predict sale price by up to 365,362.3 dollars.</a:t>
            </a:r>
            <a:endParaRPr lang="en-US" dirty="0">
              <a:cs typeface="Calibri"/>
            </a:endParaRPr>
          </a:p>
          <a:p>
            <a:pPr marL="171450" indent="-171450">
              <a:buFontTx/>
              <a:buChar char="-"/>
            </a:pPr>
            <a:r>
              <a:rPr lang="en-US" dirty="0">
                <a:cs typeface="Calibri"/>
              </a:rPr>
              <a:t>Now </a:t>
            </a:r>
            <a:r>
              <a:rPr lang="en-US" dirty="0" err="1">
                <a:cs typeface="Calibri"/>
              </a:rPr>
              <a:t>im</a:t>
            </a:r>
            <a:r>
              <a:rPr lang="en-US" dirty="0">
                <a:cs typeface="Calibri"/>
              </a:rPr>
              <a:t> </a:t>
            </a:r>
            <a:r>
              <a:rPr lang="en-US" dirty="0" err="1">
                <a:cs typeface="Calibri"/>
              </a:rPr>
              <a:t>gonna</a:t>
            </a:r>
            <a:r>
              <a:rPr lang="en-US" dirty="0">
                <a:cs typeface="Calibri"/>
              </a:rPr>
              <a:t> pass it off to </a:t>
            </a:r>
            <a:r>
              <a:rPr lang="en-US" dirty="0" err="1">
                <a:cs typeface="Calibri"/>
              </a:rPr>
              <a:t>stratton</a:t>
            </a:r>
            <a:r>
              <a:rPr lang="en-US" dirty="0">
                <a:cs typeface="Calibri"/>
              </a:rPr>
              <a:t> so he can talk about our best model.</a:t>
            </a:r>
          </a:p>
          <a:p>
            <a:pPr marL="171450" indent="-171450">
              <a:buFontTx/>
              <a:buChar char="-"/>
            </a:pPr>
            <a:endParaRPr lang="en-US">
              <a:cs typeface="Calibri" panose="020F0502020204030204"/>
            </a:endParaRPr>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a:p>
        </p:txBody>
      </p:sp>
    </p:spTree>
    <p:extLst>
      <p:ext uri="{BB962C8B-B14F-4D97-AF65-F5344CB8AC3E}">
        <p14:creationId xmlns:p14="http://schemas.microsoft.com/office/powerpoint/2010/main" val="66054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found several errors with the variables that jeopardize the integrity of the data.</a:t>
            </a:r>
          </a:p>
          <a:p>
            <a:pPr marL="171450" indent="-171450">
              <a:buFontTx/>
              <a:buChar char="-"/>
            </a:pPr>
            <a:r>
              <a:rPr lang="en-US" dirty="0"/>
              <a:t>The best model we came up with had an error output that was insufficient.</a:t>
            </a:r>
            <a:endParaRPr lang="en-US" dirty="0">
              <a:cs typeface="Calibri"/>
            </a:endParaRPr>
          </a:p>
          <a:p>
            <a:pPr marL="171450" indent="-171450">
              <a:buFont typeface="Arial"/>
              <a:buChar char="•"/>
              <a:defRPr/>
            </a:pPr>
            <a:r>
              <a:rPr lang="en-US" dirty="0"/>
              <a:t>even though this is one of the best models in the region,  we do not recommend this is a good model to predict housing sale prices in Bentonville.</a:t>
            </a:r>
            <a:endParaRPr lang="en-US" dirty="0">
              <a:cs typeface="Calibri"/>
            </a:endParaRPr>
          </a:p>
          <a:p>
            <a:pPr marL="171450" indent="-171450">
              <a:buFontTx/>
              <a:buChar char="-"/>
              <a:defRPr/>
            </a:pPr>
            <a:r>
              <a:rPr lang="en-US" dirty="0"/>
              <a:t>In the end the group believes that the data needs to be reviewed for solidarity purposes.   we think Until this happens the model will not be accurate enough to correctly predict sale prices for homes in the greater Bentonville area.</a:t>
            </a:r>
            <a:endParaRPr lang="en-US" dirty="0">
              <a:cs typeface="Calibri"/>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F5B62BC0-7DC4-4569-951D-2BB9475345C6}" type="slidenum">
              <a:rPr lang="en-US" smtClean="0"/>
              <a:t>7</a:t>
            </a:fld>
            <a:endParaRPr lang="en-US"/>
          </a:p>
        </p:txBody>
      </p:sp>
    </p:spTree>
    <p:extLst>
      <p:ext uri="{BB962C8B-B14F-4D97-AF65-F5344CB8AC3E}">
        <p14:creationId xmlns:p14="http://schemas.microsoft.com/office/powerpoint/2010/main" val="3392271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Placeholder 14" descr="Aerial view of a city&#10;&#10;Description automatically generated with low confidence">
            <a:extLst>
              <a:ext uri="{FF2B5EF4-FFF2-40B4-BE49-F238E27FC236}">
                <a16:creationId xmlns:a16="http://schemas.microsoft.com/office/drawing/2014/main" id="{45EA1610-0E78-4FA1-9E94-17DFB6D9ABAD}"/>
              </a:ext>
            </a:extLst>
          </p:cNvPr>
          <p:cNvPicPr>
            <a:picLocks noGrp="1" noChangeAspect="1"/>
          </p:cNvPicPr>
          <p:nvPr>
            <p:ph type="pic" sz="quarter" idx="10"/>
          </p:nvPr>
        </p:nvPicPr>
        <p:blipFill>
          <a:blip r:embed="rId2"/>
          <a:srcRect t="7782" b="7782"/>
          <a:stretch>
            <a:fillRect/>
          </a:stretch>
        </p:blipFill>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a:solidFill>
                  <a:schemeClr val="accent1">
                    <a:lumMod val="90000"/>
                  </a:schemeClr>
                </a:solidFill>
              </a:rPr>
              <a:t>Housing Data Set</a:t>
            </a:r>
            <a:endParaRPr lang="en-US">
              <a:solidFill>
                <a:schemeClr val="accent1">
                  <a:lumMod val="90000"/>
                </a:schemeClr>
              </a:solidFill>
            </a:endParaRP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a:t>Advance Models – Group 2​​</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rot="10800000">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0"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2546647" y="2325925"/>
            <a:ext cx="7050280" cy="159654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275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7845208" y="1225522"/>
            <a:ext cx="3421103" cy="426393"/>
          </a:xfrm>
        </p:spPr>
        <p:txBody>
          <a:bodyPr/>
          <a:lstStyle/>
          <a:p>
            <a:r>
              <a:rPr lang="en-US"/>
              <a:t>The question</a:t>
            </a:r>
          </a:p>
        </p:txBody>
      </p:sp>
      <p:sp>
        <p:nvSpPr>
          <p:cNvPr id="79" name="Text Placeholder 78">
            <a:extLst>
              <a:ext uri="{FF2B5EF4-FFF2-40B4-BE49-F238E27FC236}">
                <a16:creationId xmlns:a16="http://schemas.microsoft.com/office/drawing/2014/main" id="{82E2372A-C3D6-4099-889B-9004AC815EC5}"/>
              </a:ext>
            </a:extLst>
          </p:cNvPr>
          <p:cNvSpPr>
            <a:spLocks noGrp="1"/>
          </p:cNvSpPr>
          <p:nvPr>
            <p:ph type="body" sz="quarter" idx="12"/>
          </p:nvPr>
        </p:nvSpPr>
        <p:spPr>
          <a:xfrm>
            <a:off x="7817980" y="1638163"/>
            <a:ext cx="3421103" cy="1254964"/>
          </a:xfrm>
        </p:spPr>
        <p:txBody>
          <a:bodyPr/>
          <a:lstStyle/>
          <a:p>
            <a:r>
              <a:rPr lang="en-US"/>
              <a:t>How can we help local real estate agents better predict homes in Benton County, Arkansas</a:t>
            </a:r>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785692" y="3215803"/>
            <a:ext cx="3421103" cy="426393"/>
          </a:xfrm>
        </p:spPr>
        <p:txBody>
          <a:bodyPr/>
          <a:lstStyle/>
          <a:p>
            <a:r>
              <a:rPr lang="en-US"/>
              <a:t>Goals &amp; objectives</a:t>
            </a:r>
          </a:p>
        </p:txBody>
      </p:sp>
      <p:sp>
        <p:nvSpPr>
          <p:cNvPr id="81" name="Text Placeholder 80">
            <a:extLst>
              <a:ext uri="{FF2B5EF4-FFF2-40B4-BE49-F238E27FC236}">
                <a16:creationId xmlns:a16="http://schemas.microsoft.com/office/drawing/2014/main" id="{A64F1920-095B-403C-80E1-A2F024F58071}"/>
              </a:ext>
            </a:extLst>
          </p:cNvPr>
          <p:cNvSpPr>
            <a:spLocks noGrp="1"/>
          </p:cNvSpPr>
          <p:nvPr>
            <p:ph type="body" sz="quarter" idx="17"/>
          </p:nvPr>
        </p:nvSpPr>
        <p:spPr>
          <a:xfrm>
            <a:off x="7785692" y="3642196"/>
            <a:ext cx="3421103" cy="1017102"/>
          </a:xfrm>
        </p:spPr>
        <p:txBody>
          <a:bodyPr/>
          <a:lstStyle/>
          <a:p>
            <a:r>
              <a:rPr lang="en-US"/>
              <a:t>Create the best predictive model​ to deliver accurate predictions </a:t>
            </a:r>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a:t>20XX</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a:t>
            </a:fld>
            <a:endParaRPr lang="en-US"/>
          </a:p>
        </p:txBody>
      </p:sp>
      <p:pic>
        <p:nvPicPr>
          <p:cNvPr id="15" name="Picture Placeholder 14" descr="Aerial view of a neighborhood&#10;&#10;Description automatically generated with medium confidence">
            <a:extLst>
              <a:ext uri="{FF2B5EF4-FFF2-40B4-BE49-F238E27FC236}">
                <a16:creationId xmlns:a16="http://schemas.microsoft.com/office/drawing/2014/main" id="{580F79D2-2B31-4AE7-BC54-5A0ED511D00D}"/>
              </a:ext>
            </a:extLst>
          </p:cNvPr>
          <p:cNvPicPr>
            <a:picLocks noGrp="1" noChangeAspect="1"/>
          </p:cNvPicPr>
          <p:nvPr>
            <p:ph type="pic" sz="quarter" idx="10"/>
          </p:nvPr>
        </p:nvPicPr>
        <p:blipFill>
          <a:blip r:embed="rId2"/>
          <a:srcRect l="12996" r="12996"/>
          <a:stretch>
            <a:fillRect/>
          </a:stretch>
        </p:blipFill>
        <p:spPr>
          <a:xfrm>
            <a:off x="-12247" y="0"/>
            <a:ext cx="6772276" cy="6858000"/>
          </a:xfrm>
        </p:spPr>
      </p:pic>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83071"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537180" y="1114585"/>
            <a:ext cx="3691782" cy="640698"/>
          </a:xfrm>
        </p:spPr>
        <p:txBody>
          <a:bodyPr/>
          <a:lstStyle/>
          <a:p>
            <a:r>
              <a:rPr lang="en-US" noProof="0"/>
              <a:t>Business Question</a:t>
            </a:r>
            <a:endParaRPr lang="en-US"/>
          </a:p>
        </p:txBody>
      </p:sp>
      <p:sp>
        <p:nvSpPr>
          <p:cNvPr id="12" name="Rectangle 14">
            <a:extLst>
              <a:ext uri="{FF2B5EF4-FFF2-40B4-BE49-F238E27FC236}">
                <a16:creationId xmlns:a16="http://schemas.microsoft.com/office/drawing/2014/main" id="{1154DC1C-4998-44F8-A2F7-266EBA9A8F41}"/>
              </a:ext>
              <a:ext uri="{C183D7F6-B498-43B3-948B-1728B52AA6E4}">
                <adec:decorative xmlns:adec="http://schemas.microsoft.com/office/drawing/2017/decorative" val="1"/>
              </a:ext>
            </a:extLst>
          </p:cNvPr>
          <p:cNvSpPr/>
          <p:nvPr/>
        </p:nvSpPr>
        <p:spPr>
          <a:xfrm>
            <a:off x="10442" y="-1"/>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75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a:t>Understanding The Data</a:t>
            </a:r>
            <a:endParaRPr lang="en-US"/>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3</a:t>
            </a:fld>
            <a:endParaRPr lang="en-US"/>
          </a:p>
        </p:txBody>
      </p:sp>
      <p:sp>
        <p:nvSpPr>
          <p:cNvPr id="23" name="Text Placeholder 22">
            <a:extLst>
              <a:ext uri="{FF2B5EF4-FFF2-40B4-BE49-F238E27FC236}">
                <a16:creationId xmlns:a16="http://schemas.microsoft.com/office/drawing/2014/main" id="{1994A2EE-140B-47F9-A1A2-0985057375E8}"/>
              </a:ext>
            </a:extLst>
          </p:cNvPr>
          <p:cNvSpPr>
            <a:spLocks noGrp="1"/>
          </p:cNvSpPr>
          <p:nvPr>
            <p:ph type="body" sz="quarter" idx="21"/>
          </p:nvPr>
        </p:nvSpPr>
        <p:spPr>
          <a:xfrm>
            <a:off x="6556664" y="2576726"/>
            <a:ext cx="5266905" cy="3779624"/>
          </a:xfrm>
        </p:spPr>
        <p:txBody>
          <a:bodyPr/>
          <a:lstStyle/>
          <a:p>
            <a:pPr marL="285750" indent="-285750" algn="l">
              <a:lnSpc>
                <a:spcPct val="150000"/>
              </a:lnSpc>
              <a:buFont typeface="Arial" panose="020B0604020202020204" pitchFamily="34" charset="0"/>
              <a:buChar char="•"/>
            </a:pPr>
            <a:r>
              <a:rPr lang="en-US"/>
              <a:t>Comparing average sale price and median sale price across cities in Benton County </a:t>
            </a:r>
          </a:p>
          <a:p>
            <a:pPr marL="285750" indent="-285750" algn="l">
              <a:lnSpc>
                <a:spcPct val="150000"/>
              </a:lnSpc>
              <a:buFont typeface="Arial" panose="020B0604020202020204" pitchFamily="34" charset="0"/>
              <a:buChar char="•"/>
            </a:pPr>
            <a:r>
              <a:rPr lang="en-US"/>
              <a:t>Across all 17 cities, average sale price ranged from ~$75,000 to ~$760,000</a:t>
            </a:r>
          </a:p>
          <a:p>
            <a:pPr marL="285750" indent="-285750" algn="l">
              <a:lnSpc>
                <a:spcPct val="150000"/>
              </a:lnSpc>
              <a:buFont typeface="Arial" panose="020B0604020202020204" pitchFamily="34" charset="0"/>
              <a:buChar char="•"/>
            </a:pPr>
            <a:r>
              <a:rPr lang="en-US"/>
              <a:t>Significant outliers in Bentonville and Elm Springs</a:t>
            </a:r>
          </a:p>
          <a:p>
            <a:pPr marL="285750" indent="-285750" algn="l">
              <a:lnSpc>
                <a:spcPct val="150000"/>
              </a:lnSpc>
              <a:buFont typeface="Arial" panose="020B0604020202020204" pitchFamily="34" charset="0"/>
              <a:buChar char="•"/>
            </a:pPr>
            <a:endParaRPr lang="en-US"/>
          </a:p>
        </p:txBody>
      </p:sp>
      <p:pic>
        <p:nvPicPr>
          <p:cNvPr id="3" name="Picture 2">
            <a:extLst>
              <a:ext uri="{FF2B5EF4-FFF2-40B4-BE49-F238E27FC236}">
                <a16:creationId xmlns:a16="http://schemas.microsoft.com/office/drawing/2014/main" id="{1C14E146-DE5D-4A75-A29D-41772BB3AB6E}"/>
              </a:ext>
            </a:extLst>
          </p:cNvPr>
          <p:cNvPicPr>
            <a:picLocks noChangeAspect="1"/>
          </p:cNvPicPr>
          <p:nvPr/>
        </p:nvPicPr>
        <p:blipFill>
          <a:blip r:embed="rId3"/>
          <a:stretch>
            <a:fillRect/>
          </a:stretch>
        </p:blipFill>
        <p:spPr>
          <a:xfrm>
            <a:off x="0" y="2894029"/>
            <a:ext cx="6477000" cy="3963971"/>
          </a:xfrm>
          <a:prstGeom prst="rect">
            <a:avLst/>
          </a:prstGeom>
        </p:spPr>
      </p:pic>
    </p:spTree>
    <p:extLst>
      <p:ext uri="{BB962C8B-B14F-4D97-AF65-F5344CB8AC3E}">
        <p14:creationId xmlns:p14="http://schemas.microsoft.com/office/powerpoint/2010/main" val="2294540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a:t>Initial Models</a:t>
            </a:r>
            <a:endParaRPr lang="en-US"/>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a:p>
        </p:txBody>
      </p:sp>
      <p:sp>
        <p:nvSpPr>
          <p:cNvPr id="23" name="Text Placeholder 22">
            <a:extLst>
              <a:ext uri="{FF2B5EF4-FFF2-40B4-BE49-F238E27FC236}">
                <a16:creationId xmlns:a16="http://schemas.microsoft.com/office/drawing/2014/main" id="{1994A2EE-140B-47F9-A1A2-0985057375E8}"/>
              </a:ext>
            </a:extLst>
          </p:cNvPr>
          <p:cNvSpPr>
            <a:spLocks noGrp="1"/>
          </p:cNvSpPr>
          <p:nvPr>
            <p:ph type="body" sz="quarter" idx="21"/>
          </p:nvPr>
        </p:nvSpPr>
        <p:spPr>
          <a:xfrm>
            <a:off x="1132137" y="2576726"/>
            <a:ext cx="10379048" cy="3779624"/>
          </a:xfrm>
        </p:spPr>
        <p:txBody>
          <a:bodyPr lIns="91440" tIns="45720" rIns="91440" bIns="45720" anchor="t"/>
          <a:lstStyle/>
          <a:p>
            <a:pPr marL="285750" indent="-285750" algn="l">
              <a:buFont typeface="Arial,Sans-Serif" panose="020B0604020202020204" pitchFamily="34" charset="0"/>
              <a:buChar char="•"/>
            </a:pPr>
            <a:r>
              <a:rPr lang="en-US">
                <a:ea typeface="+mn-lt"/>
                <a:cs typeface="+mn-lt"/>
              </a:rPr>
              <a:t>Decision Tree </a:t>
            </a:r>
            <a:endParaRPr lang="en-US"/>
          </a:p>
          <a:p>
            <a:pPr marL="285750" indent="-285750" algn="l">
              <a:buFont typeface="Arial" panose="020B0604020202020204" pitchFamily="34" charset="0"/>
              <a:buChar char="•"/>
            </a:pPr>
            <a:endParaRPr lang="en-US">
              <a:ea typeface="+mn-lt"/>
              <a:cs typeface="+mn-lt"/>
            </a:endParaRPr>
          </a:p>
          <a:p>
            <a:pPr marL="285750" indent="-285750" algn="l">
              <a:buFont typeface="Arial,Sans-Serif" panose="020B0604020202020204" pitchFamily="34" charset="0"/>
              <a:buChar char="•"/>
            </a:pPr>
            <a:r>
              <a:rPr lang="en-US">
                <a:ea typeface="+mn-lt"/>
                <a:cs typeface="+mn-lt"/>
              </a:rPr>
              <a:t>Node Path: Metadata, Data Partition 60/40</a:t>
            </a:r>
          </a:p>
          <a:p>
            <a:pPr marL="285750" indent="-285750" algn="l">
              <a:buFont typeface="Arial" panose="020B0604020202020204" pitchFamily="34" charset="0"/>
              <a:buChar char="•"/>
            </a:pPr>
            <a:endParaRPr lang="en-US">
              <a:ea typeface="+mn-lt"/>
              <a:cs typeface="+mn-lt"/>
            </a:endParaRPr>
          </a:p>
          <a:p>
            <a:pPr marL="285750" indent="-285750" algn="l">
              <a:buFont typeface="Arial,Sans-Serif" panose="020B0604020202020204" pitchFamily="34" charset="0"/>
              <a:buChar char="•"/>
            </a:pPr>
            <a:r>
              <a:rPr lang="en-US">
                <a:ea typeface="+mn-lt"/>
                <a:cs typeface="+mn-lt"/>
              </a:rPr>
              <a:t>RASE: 383119.5</a:t>
            </a:r>
            <a:endParaRPr lang="en-US"/>
          </a:p>
        </p:txBody>
      </p:sp>
      <p:pic>
        <p:nvPicPr>
          <p:cNvPr id="4" name="Picture 4" descr="Diagram&#10;&#10;Description automatically generated">
            <a:extLst>
              <a:ext uri="{FF2B5EF4-FFF2-40B4-BE49-F238E27FC236}">
                <a16:creationId xmlns:a16="http://schemas.microsoft.com/office/drawing/2014/main" id="{64A70AD2-D813-4ADF-279F-F253090D3FF1}"/>
              </a:ext>
            </a:extLst>
          </p:cNvPr>
          <p:cNvPicPr>
            <a:picLocks noChangeAspect="1"/>
          </p:cNvPicPr>
          <p:nvPr/>
        </p:nvPicPr>
        <p:blipFill>
          <a:blip r:embed="rId3"/>
          <a:stretch>
            <a:fillRect/>
          </a:stretch>
        </p:blipFill>
        <p:spPr>
          <a:xfrm>
            <a:off x="7122968" y="3193293"/>
            <a:ext cx="4042063" cy="2688141"/>
          </a:xfrm>
          <a:prstGeom prst="rect">
            <a:avLst/>
          </a:prstGeom>
        </p:spPr>
      </p:pic>
    </p:spTree>
    <p:extLst>
      <p:ext uri="{BB962C8B-B14F-4D97-AF65-F5344CB8AC3E}">
        <p14:creationId xmlns:p14="http://schemas.microsoft.com/office/powerpoint/2010/main" val="244904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a:t>Advance Model Ensemble</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5</a:t>
            </a:fld>
            <a:endParaRPr lang="en-US"/>
          </a:p>
        </p:txBody>
      </p:sp>
      <p:sp>
        <p:nvSpPr>
          <p:cNvPr id="23" name="Text Placeholder 22">
            <a:extLst>
              <a:ext uri="{FF2B5EF4-FFF2-40B4-BE49-F238E27FC236}">
                <a16:creationId xmlns:a16="http://schemas.microsoft.com/office/drawing/2014/main" id="{1994A2EE-140B-47F9-A1A2-0985057375E8}"/>
              </a:ext>
            </a:extLst>
          </p:cNvPr>
          <p:cNvSpPr>
            <a:spLocks noGrp="1"/>
          </p:cNvSpPr>
          <p:nvPr>
            <p:ph type="body" sz="quarter" idx="21"/>
          </p:nvPr>
        </p:nvSpPr>
        <p:spPr>
          <a:xfrm>
            <a:off x="1132137" y="2576726"/>
            <a:ext cx="10379048" cy="3779624"/>
          </a:xfrm>
        </p:spPr>
        <p:txBody>
          <a:bodyPr lIns="91440" tIns="45720" rIns="91440" bIns="45720" anchor="t"/>
          <a:lstStyle/>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Ensemble: Decision tree + Gradient Boost</a:t>
            </a:r>
          </a:p>
          <a:p>
            <a:pPr algn="l"/>
            <a:endParaRPr lang="en-US"/>
          </a:p>
          <a:p>
            <a:pPr marL="285750" indent="-285750" algn="l">
              <a:buFont typeface="Arial" panose="020B0604020202020204" pitchFamily="34" charset="0"/>
              <a:buChar char="•"/>
            </a:pPr>
            <a:r>
              <a:rPr lang="en-US"/>
              <a:t>Node Path: Metadata, Partition 60/40</a:t>
            </a:r>
          </a:p>
          <a:p>
            <a:pPr algn="l"/>
            <a:endParaRPr lang="en-US"/>
          </a:p>
          <a:p>
            <a:pPr marL="285750" indent="-285750" algn="l">
              <a:buFont typeface="Arial" panose="020B0604020202020204" pitchFamily="34" charset="0"/>
              <a:buChar char="•"/>
            </a:pPr>
            <a:r>
              <a:rPr lang="en-US"/>
              <a:t>RASE: 365362.3</a:t>
            </a:r>
          </a:p>
        </p:txBody>
      </p:sp>
      <p:pic>
        <p:nvPicPr>
          <p:cNvPr id="3" name="Picture 3" descr="Diagram&#10;&#10;Description automatically generated">
            <a:extLst>
              <a:ext uri="{FF2B5EF4-FFF2-40B4-BE49-F238E27FC236}">
                <a16:creationId xmlns:a16="http://schemas.microsoft.com/office/drawing/2014/main" id="{A5DE3E08-7836-F300-7B46-8A4E5EBAA863}"/>
              </a:ext>
            </a:extLst>
          </p:cNvPr>
          <p:cNvPicPr>
            <a:picLocks noChangeAspect="1"/>
          </p:cNvPicPr>
          <p:nvPr/>
        </p:nvPicPr>
        <p:blipFill>
          <a:blip r:embed="rId3"/>
          <a:stretch>
            <a:fillRect/>
          </a:stretch>
        </p:blipFill>
        <p:spPr>
          <a:xfrm>
            <a:off x="6956982" y="2576726"/>
            <a:ext cx="3765930" cy="3354802"/>
          </a:xfrm>
          <a:prstGeom prst="rect">
            <a:avLst/>
          </a:prstGeom>
        </p:spPr>
      </p:pic>
    </p:spTree>
    <p:extLst>
      <p:ext uri="{BB962C8B-B14F-4D97-AF65-F5344CB8AC3E}">
        <p14:creationId xmlns:p14="http://schemas.microsoft.com/office/powerpoint/2010/main" val="4152663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a:t>Advance Model V2</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6</a:t>
            </a:fld>
            <a:endParaRPr lang="en-US"/>
          </a:p>
        </p:txBody>
      </p:sp>
      <p:sp>
        <p:nvSpPr>
          <p:cNvPr id="23" name="Text Placeholder 22">
            <a:extLst>
              <a:ext uri="{FF2B5EF4-FFF2-40B4-BE49-F238E27FC236}">
                <a16:creationId xmlns:a16="http://schemas.microsoft.com/office/drawing/2014/main" id="{1994A2EE-140B-47F9-A1A2-0985057375E8}"/>
              </a:ext>
            </a:extLst>
          </p:cNvPr>
          <p:cNvSpPr>
            <a:spLocks noGrp="1"/>
          </p:cNvSpPr>
          <p:nvPr>
            <p:ph type="body" sz="quarter" idx="21"/>
          </p:nvPr>
        </p:nvSpPr>
        <p:spPr>
          <a:xfrm>
            <a:off x="1132137" y="2576726"/>
            <a:ext cx="10379048" cy="3779624"/>
          </a:xfrm>
        </p:spPr>
        <p:txBody>
          <a:bodyPr/>
          <a:lstStyle/>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Gradient Boost</a:t>
            </a:r>
          </a:p>
          <a:p>
            <a:pPr algn="l"/>
            <a:endParaRPr lang="en-US"/>
          </a:p>
          <a:p>
            <a:pPr marL="285750" indent="-285750" algn="l">
              <a:buFont typeface="Arial" panose="020B0604020202020204" pitchFamily="34" charset="0"/>
              <a:buChar char="•"/>
            </a:pPr>
            <a:r>
              <a:rPr lang="en-US"/>
              <a:t>Node Path: Metadata, Partition 60/40, Transform Variables </a:t>
            </a:r>
          </a:p>
          <a:p>
            <a:pPr algn="l"/>
            <a:endParaRPr lang="en-US"/>
          </a:p>
          <a:p>
            <a:pPr marL="285750" indent="-285750" algn="l">
              <a:buFont typeface="Arial" panose="020B0604020202020204" pitchFamily="34" charset="0"/>
              <a:buChar char="•"/>
            </a:pPr>
            <a:r>
              <a:rPr lang="en-US"/>
              <a:t>Kaggle RASE: 332912.9</a:t>
            </a:r>
          </a:p>
          <a:p>
            <a:pPr marL="285750" indent="-285750" algn="l">
              <a:buFont typeface="Arial" panose="020B0604020202020204" pitchFamily="34" charset="0"/>
              <a:buChar char="•"/>
            </a:pPr>
            <a:r>
              <a:rPr lang="en-US"/>
              <a:t>SAS RASE: 274846.1</a:t>
            </a:r>
          </a:p>
        </p:txBody>
      </p:sp>
      <p:pic>
        <p:nvPicPr>
          <p:cNvPr id="5" name="Picture 4">
            <a:extLst>
              <a:ext uri="{FF2B5EF4-FFF2-40B4-BE49-F238E27FC236}">
                <a16:creationId xmlns:a16="http://schemas.microsoft.com/office/drawing/2014/main" id="{3764A7D0-A457-4F76-A693-8C89AB14B11C}"/>
              </a:ext>
            </a:extLst>
          </p:cNvPr>
          <p:cNvPicPr>
            <a:picLocks noChangeAspect="1"/>
          </p:cNvPicPr>
          <p:nvPr/>
        </p:nvPicPr>
        <p:blipFill>
          <a:blip r:embed="rId2"/>
          <a:stretch>
            <a:fillRect/>
          </a:stretch>
        </p:blipFill>
        <p:spPr>
          <a:xfrm>
            <a:off x="4378363" y="4433584"/>
            <a:ext cx="6362252" cy="1812169"/>
          </a:xfrm>
          <a:prstGeom prst="rect">
            <a:avLst/>
          </a:prstGeom>
        </p:spPr>
      </p:pic>
    </p:spTree>
    <p:extLst>
      <p:ext uri="{BB962C8B-B14F-4D97-AF65-F5344CB8AC3E}">
        <p14:creationId xmlns:p14="http://schemas.microsoft.com/office/powerpoint/2010/main" val="308177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a:t>Conclusion</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7</a:t>
            </a:fld>
            <a:endParaRPr lang="en-US"/>
          </a:p>
        </p:txBody>
      </p:sp>
      <p:graphicFrame>
        <p:nvGraphicFramePr>
          <p:cNvPr id="2" name="Diagram 1">
            <a:extLst>
              <a:ext uri="{FF2B5EF4-FFF2-40B4-BE49-F238E27FC236}">
                <a16:creationId xmlns:a16="http://schemas.microsoft.com/office/drawing/2014/main" id="{DEFDDAA0-503A-2D4C-B794-349D15749B38}"/>
              </a:ext>
            </a:extLst>
          </p:cNvPr>
          <p:cNvGraphicFramePr/>
          <p:nvPr>
            <p:extLst>
              <p:ext uri="{D42A27DB-BD31-4B8C-83A1-F6EECF244321}">
                <p14:modId xmlns:p14="http://schemas.microsoft.com/office/powerpoint/2010/main" val="1483883282"/>
              </p:ext>
            </p:extLst>
          </p:nvPr>
        </p:nvGraphicFramePr>
        <p:xfrm>
          <a:off x="1405513" y="2586153"/>
          <a:ext cx="9246775" cy="3512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4139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nature&#10;&#10;Description automatically generated">
            <a:extLst>
              <a:ext uri="{FF2B5EF4-FFF2-40B4-BE49-F238E27FC236}">
                <a16:creationId xmlns:a16="http://schemas.microsoft.com/office/drawing/2014/main" id="{0D56D641-6ED5-424A-B81E-AF4EAB52E909}"/>
              </a:ext>
            </a:extLst>
          </p:cNvPr>
          <p:cNvPicPr>
            <a:picLocks noGrp="1" noChangeAspect="1"/>
          </p:cNvPicPr>
          <p:nvPr>
            <p:ph type="pic" sz="quarter" idx="10"/>
          </p:nvPr>
        </p:nvPicPr>
        <p:blipFill>
          <a:blip r:embed="rId2"/>
          <a:srcRect t="12497" b="12497"/>
          <a:stretch>
            <a:fillRect/>
          </a:stretch>
        </p:blipFill>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a:solidFill>
                  <a:schemeClr val="accent1">
                    <a:lumMod val="90000"/>
                  </a:schemeClr>
                </a:solidFill>
              </a:rPr>
              <a:t>Thank you</a:t>
            </a:r>
            <a:endParaRPr lang="en-US">
              <a:solidFill>
                <a:schemeClr val="accent1">
                  <a:lumMod val="90000"/>
                </a:schemeClr>
              </a:solidFill>
            </a:endParaRP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a:t>Questions?​​</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rot="10800000">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24213" y="4903629"/>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2546647" y="2325925"/>
            <a:ext cx="7050280" cy="159654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405261"/>
      </p:ext>
    </p:extLst>
  </p:cSld>
  <p:clrMapOvr>
    <a:masterClrMapping/>
  </p:clrMapOvr>
</p:sld>
</file>

<file path=ppt/theme/theme1.xml><?xml version="1.0" encoding="utf-8"?>
<a:theme xmlns:a="http://schemas.openxmlformats.org/drawingml/2006/main" name="Office Theme">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8B4DAF89-59FE-4064-AB7A-372A9529B50F}"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439292-23DE-4FBC-B000-AFED89AC64F3}">
  <ds:schemaRefs>
    <ds:schemaRef ds:uri="http://www.w3.org/XML/1998/namespace"/>
    <ds:schemaRef ds:uri="230e9df3-be65-4c73-a93b-d1236ebd677e"/>
    <ds:schemaRef ds:uri="http://purl.org/dc/elements/1.1/"/>
    <ds:schemaRef ds:uri="http://purl.org/dc/terms/"/>
    <ds:schemaRef ds:uri="http://schemas.microsoft.com/office/infopath/2007/PartnerControls"/>
    <ds:schemaRef ds:uri="http://schemas.microsoft.com/sharepoint/v3"/>
    <ds:schemaRef ds:uri="http://schemas.microsoft.com/office/2006/documentManagement/types"/>
    <ds:schemaRef ds:uri="16c05727-aa75-4e4a-9b5f-8a80a1165891"/>
    <ds:schemaRef ds:uri="http://schemas.microsoft.com/office/2006/metadata/properties"/>
    <ds:schemaRef ds:uri="http://schemas.openxmlformats.org/package/2006/metadata/core-properties"/>
    <ds:schemaRef ds:uri="71af3243-3dd4-4a8d-8c0d-dd76da1f02a5"/>
    <ds:schemaRef ds:uri="http://purl.org/dc/dcmitype/"/>
  </ds:schemaRefs>
</ds:datastoreItem>
</file>

<file path=customXml/itemProps2.xml><?xml version="1.0" encoding="utf-8"?>
<ds:datastoreItem xmlns:ds="http://schemas.openxmlformats.org/officeDocument/2006/customXml" ds:itemID="{065F1115-A9D1-4ADF-878E-8B9CEB14168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F1B15C2-B622-4464-872A-FFB13E3A35C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{096A0BF5-6869-4407-9F63-AD1EB538619D}tf16411175_win32</Template>
  <TotalTime>0</TotalTime>
  <Words>523</Words>
  <Application>Microsoft Macintosh PowerPoint</Application>
  <PresentationFormat>Widescreen</PresentationFormat>
  <Paragraphs>70</Paragraphs>
  <Slides>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Arial,Sans-Serif</vt:lpstr>
      <vt:lpstr>Calibri</vt:lpstr>
      <vt:lpstr>Segoe UI</vt:lpstr>
      <vt:lpstr>Tenorite </vt:lpstr>
      <vt:lpstr>Tenorite Bold</vt:lpstr>
      <vt:lpstr>Office Theme</vt:lpstr>
      <vt:lpstr>Housing Data Set</vt:lpstr>
      <vt:lpstr>Business Question</vt:lpstr>
      <vt:lpstr>Understanding The Data</vt:lpstr>
      <vt:lpstr>Initial Models</vt:lpstr>
      <vt:lpstr>Advance Model Ensemble</vt:lpstr>
      <vt:lpstr>Advance Model V2</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Data Set</dc:title>
  <dc:creator>Stratton Carroll</dc:creator>
  <cp:lastModifiedBy>Zachary Denton</cp:lastModifiedBy>
  <cp:revision>145</cp:revision>
  <dcterms:created xsi:type="dcterms:W3CDTF">2022-04-12T17:44:17Z</dcterms:created>
  <dcterms:modified xsi:type="dcterms:W3CDTF">2022-06-15T20:37:43Z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